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44" r:id="rId2"/>
  </p:sldMasterIdLst>
  <p:notesMasterIdLst>
    <p:notesMasterId r:id="rId43"/>
  </p:notesMasterIdLst>
  <p:sldIdLst>
    <p:sldId id="307" r:id="rId3"/>
    <p:sldId id="380" r:id="rId4"/>
    <p:sldId id="429" r:id="rId5"/>
    <p:sldId id="430" r:id="rId6"/>
    <p:sldId id="431" r:id="rId7"/>
    <p:sldId id="432" r:id="rId8"/>
    <p:sldId id="433" r:id="rId9"/>
    <p:sldId id="434" r:id="rId10"/>
    <p:sldId id="437" r:id="rId11"/>
    <p:sldId id="435" r:id="rId12"/>
    <p:sldId id="436" r:id="rId13"/>
    <p:sldId id="438" r:id="rId14"/>
    <p:sldId id="439" r:id="rId15"/>
    <p:sldId id="440" r:id="rId16"/>
    <p:sldId id="441" r:id="rId17"/>
    <p:sldId id="442" r:id="rId18"/>
    <p:sldId id="443" r:id="rId19"/>
    <p:sldId id="445" r:id="rId20"/>
    <p:sldId id="446" r:id="rId21"/>
    <p:sldId id="447" r:id="rId22"/>
    <p:sldId id="448" r:id="rId23"/>
    <p:sldId id="449" r:id="rId24"/>
    <p:sldId id="450" r:id="rId25"/>
    <p:sldId id="451" r:id="rId26"/>
    <p:sldId id="452" r:id="rId27"/>
    <p:sldId id="453" r:id="rId28"/>
    <p:sldId id="454" r:id="rId29"/>
    <p:sldId id="455" r:id="rId30"/>
    <p:sldId id="456" r:id="rId31"/>
    <p:sldId id="457" r:id="rId32"/>
    <p:sldId id="458" r:id="rId33"/>
    <p:sldId id="459" r:id="rId34"/>
    <p:sldId id="460" r:id="rId35"/>
    <p:sldId id="461" r:id="rId36"/>
    <p:sldId id="464" r:id="rId37"/>
    <p:sldId id="463" r:id="rId38"/>
    <p:sldId id="467" r:id="rId39"/>
    <p:sldId id="466" r:id="rId40"/>
    <p:sldId id="465" r:id="rId41"/>
    <p:sldId id="468" r:id="rId4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A1F5889-AE27-49E5-B045-BC4598527E41}">
          <p14:sldIdLst>
            <p14:sldId id="307"/>
            <p14:sldId id="380"/>
            <p14:sldId id="429"/>
            <p14:sldId id="430"/>
            <p14:sldId id="431"/>
            <p14:sldId id="432"/>
            <p14:sldId id="433"/>
            <p14:sldId id="434"/>
            <p14:sldId id="437"/>
            <p14:sldId id="435"/>
            <p14:sldId id="436"/>
            <p14:sldId id="438"/>
            <p14:sldId id="439"/>
            <p14:sldId id="440"/>
            <p14:sldId id="441"/>
            <p14:sldId id="442"/>
            <p14:sldId id="443"/>
            <p14:sldId id="445"/>
            <p14:sldId id="446"/>
            <p14:sldId id="447"/>
            <p14:sldId id="448"/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  <p14:sldId id="464"/>
            <p14:sldId id="463"/>
            <p14:sldId id="467"/>
            <p14:sldId id="466"/>
            <p14:sldId id="465"/>
            <p14:sldId id="46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5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степень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Барсуковская БШ</c:v>
                </c:pt>
                <c:pt idx="1">
                  <c:v>Бегомльская СШ</c:v>
                </c:pt>
                <c:pt idx="2">
                  <c:v>Берёзковская ДСБШ</c:v>
                </c:pt>
                <c:pt idx="3">
                  <c:v>Глинская СШ</c:v>
                </c:pt>
                <c:pt idx="4">
                  <c:v>Крулевщинская СШ</c:v>
                </c:pt>
                <c:pt idx="5">
                  <c:v>Парафьяновская СШ</c:v>
                </c:pt>
                <c:pt idx="6">
                  <c:v>Порплищенская СШ</c:v>
                </c:pt>
                <c:pt idx="7">
                  <c:v>Ситцевская СШ</c:v>
                </c:pt>
                <c:pt idx="8">
                  <c:v>СШ № 1 г.Докшицы</c:v>
                </c:pt>
                <c:pt idx="9">
                  <c:v>СШ №2 г.Докшицы</c:v>
                </c:pt>
                <c:pt idx="10">
                  <c:v>Прудникская ДСНШ</c:v>
                </c:pt>
                <c:pt idx="11">
                  <c:v>ЦДиМ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3">
                  <c:v>2</c:v>
                </c:pt>
                <c:pt idx="4">
                  <c:v>2</c:v>
                </c:pt>
                <c:pt idx="5">
                  <c:v>1</c:v>
                </c:pt>
                <c:pt idx="6">
                  <c:v>2</c:v>
                </c:pt>
                <c:pt idx="7">
                  <c:v>1</c:v>
                </c:pt>
                <c:pt idx="8">
                  <c:v>10</c:v>
                </c:pt>
                <c:pt idx="9">
                  <c:v>7</c:v>
                </c:pt>
                <c:pt idx="11">
                  <c:v>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степень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Барсуковская БШ</c:v>
                </c:pt>
                <c:pt idx="1">
                  <c:v>Бегомльская СШ</c:v>
                </c:pt>
                <c:pt idx="2">
                  <c:v>Берёзковская ДСБШ</c:v>
                </c:pt>
                <c:pt idx="3">
                  <c:v>Глинская СШ</c:v>
                </c:pt>
                <c:pt idx="4">
                  <c:v>Крулевщинская СШ</c:v>
                </c:pt>
                <c:pt idx="5">
                  <c:v>Парафьяновская СШ</c:v>
                </c:pt>
                <c:pt idx="6">
                  <c:v>Порплищенская СШ</c:v>
                </c:pt>
                <c:pt idx="7">
                  <c:v>Ситцевская СШ</c:v>
                </c:pt>
                <c:pt idx="8">
                  <c:v>СШ № 1 г.Докшицы</c:v>
                </c:pt>
                <c:pt idx="9">
                  <c:v>СШ №2 г.Докшицы</c:v>
                </c:pt>
                <c:pt idx="10">
                  <c:v>Прудникская ДСНШ</c:v>
                </c:pt>
                <c:pt idx="11">
                  <c:v>ЦДиМ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1</c:v>
                </c:pt>
                <c:pt idx="3">
                  <c:v>5</c:v>
                </c:pt>
                <c:pt idx="4">
                  <c:v>3</c:v>
                </c:pt>
                <c:pt idx="5">
                  <c:v>2</c:v>
                </c:pt>
                <c:pt idx="6">
                  <c:v>5</c:v>
                </c:pt>
                <c:pt idx="7">
                  <c:v>2</c:v>
                </c:pt>
                <c:pt idx="8">
                  <c:v>2</c:v>
                </c:pt>
                <c:pt idx="9">
                  <c:v>4</c:v>
                </c:pt>
                <c:pt idx="11">
                  <c:v>11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 степень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Барсуковская БШ</c:v>
                </c:pt>
                <c:pt idx="1">
                  <c:v>Бегомльская СШ</c:v>
                </c:pt>
                <c:pt idx="2">
                  <c:v>Берёзковская ДСБШ</c:v>
                </c:pt>
                <c:pt idx="3">
                  <c:v>Глинская СШ</c:v>
                </c:pt>
                <c:pt idx="4">
                  <c:v>Крулевщинская СШ</c:v>
                </c:pt>
                <c:pt idx="5">
                  <c:v>Парафьяновская СШ</c:v>
                </c:pt>
                <c:pt idx="6">
                  <c:v>Порплищенская СШ</c:v>
                </c:pt>
                <c:pt idx="7">
                  <c:v>Ситцевская СШ</c:v>
                </c:pt>
                <c:pt idx="8">
                  <c:v>СШ № 1 г.Докшицы</c:v>
                </c:pt>
                <c:pt idx="9">
                  <c:v>СШ №2 г.Докшицы</c:v>
                </c:pt>
                <c:pt idx="10">
                  <c:v>Прудникская ДСНШ</c:v>
                </c:pt>
                <c:pt idx="11">
                  <c:v>ЦДиМ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  <c:pt idx="3">
                  <c:v>1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1</c:v>
                </c:pt>
                <c:pt idx="8">
                  <c:v>8</c:v>
                </c:pt>
                <c:pt idx="9">
                  <c:v>8</c:v>
                </c:pt>
                <c:pt idx="11">
                  <c:v>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диплом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Барсуковская БШ</c:v>
                </c:pt>
                <c:pt idx="1">
                  <c:v>Бегомльская СШ</c:v>
                </c:pt>
                <c:pt idx="2">
                  <c:v>Берёзковская ДСБШ</c:v>
                </c:pt>
                <c:pt idx="3">
                  <c:v>Глинская СШ</c:v>
                </c:pt>
                <c:pt idx="4">
                  <c:v>Крулевщинская СШ</c:v>
                </c:pt>
                <c:pt idx="5">
                  <c:v>Парафьяновская СШ</c:v>
                </c:pt>
                <c:pt idx="6">
                  <c:v>Порплищенская СШ</c:v>
                </c:pt>
                <c:pt idx="7">
                  <c:v>Ситцевская СШ</c:v>
                </c:pt>
                <c:pt idx="8">
                  <c:v>СШ № 1 г.Докшицы</c:v>
                </c:pt>
                <c:pt idx="9">
                  <c:v>СШ №2 г.Докшицы</c:v>
                </c:pt>
                <c:pt idx="10">
                  <c:v>Прудникская ДСНШ</c:v>
                </c:pt>
                <c:pt idx="11">
                  <c:v>ЦДиМ</c:v>
                </c:pt>
              </c:strCache>
            </c:strRef>
          </c:cat>
          <c:val>
            <c:numRef>
              <c:f>Лист1!$E$2:$E$13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3">
                  <c:v>1</c:v>
                </c:pt>
                <c:pt idx="5">
                  <c:v>2</c:v>
                </c:pt>
                <c:pt idx="8">
                  <c:v>3</c:v>
                </c:pt>
                <c:pt idx="9">
                  <c:v>5</c:v>
                </c:pt>
                <c:pt idx="11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1544192"/>
        <c:axId val="151545728"/>
      </c:barChart>
      <c:catAx>
        <c:axId val="151544192"/>
        <c:scaling>
          <c:orientation val="minMax"/>
        </c:scaling>
        <c:delete val="0"/>
        <c:axPos val="b"/>
        <c:majorTickMark val="out"/>
        <c:minorTickMark val="none"/>
        <c:tickLblPos val="nextTo"/>
        <c:crossAx val="151545728"/>
        <c:crosses val="autoZero"/>
        <c:auto val="1"/>
        <c:lblAlgn val="ctr"/>
        <c:lblOffset val="100"/>
        <c:noMultiLvlLbl val="0"/>
      </c:catAx>
      <c:valAx>
        <c:axId val="1515457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154419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степень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Барсуковская БШ</c:v>
                </c:pt>
                <c:pt idx="1">
                  <c:v>Бегомльская СШ</c:v>
                </c:pt>
                <c:pt idx="2">
                  <c:v>Берёзковская ДСБШ</c:v>
                </c:pt>
                <c:pt idx="3">
                  <c:v>Глинская СШ</c:v>
                </c:pt>
                <c:pt idx="4">
                  <c:v>Крулевщинская СШ</c:v>
                </c:pt>
                <c:pt idx="5">
                  <c:v>Парафьяновская СШ</c:v>
                </c:pt>
                <c:pt idx="6">
                  <c:v>Порплищенская СШ</c:v>
                </c:pt>
                <c:pt idx="7">
                  <c:v>Ситцевская СШ</c:v>
                </c:pt>
                <c:pt idx="8">
                  <c:v>СШ № 1 г.Докшицы</c:v>
                </c:pt>
                <c:pt idx="9">
                  <c:v>СШ №2 г.Докшицы</c:v>
                </c:pt>
                <c:pt idx="10">
                  <c:v>Прудникская ДСНШ</c:v>
                </c:pt>
                <c:pt idx="11">
                  <c:v>ЦДиМ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3">
                  <c:v>1</c:v>
                </c:pt>
                <c:pt idx="4">
                  <c:v>1</c:v>
                </c:pt>
                <c:pt idx="7">
                  <c:v>1</c:v>
                </c:pt>
                <c:pt idx="8">
                  <c:v>2</c:v>
                </c:pt>
                <c:pt idx="9">
                  <c:v>2</c:v>
                </c:pt>
                <c:pt idx="11">
                  <c:v>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степень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Барсуковская БШ</c:v>
                </c:pt>
                <c:pt idx="1">
                  <c:v>Бегомльская СШ</c:v>
                </c:pt>
                <c:pt idx="2">
                  <c:v>Берёзковская ДСБШ</c:v>
                </c:pt>
                <c:pt idx="3">
                  <c:v>Глинская СШ</c:v>
                </c:pt>
                <c:pt idx="4">
                  <c:v>Крулевщинская СШ</c:v>
                </c:pt>
                <c:pt idx="5">
                  <c:v>Парафьяновская СШ</c:v>
                </c:pt>
                <c:pt idx="6">
                  <c:v>Порплищенская СШ</c:v>
                </c:pt>
                <c:pt idx="7">
                  <c:v>Ситцевская СШ</c:v>
                </c:pt>
                <c:pt idx="8">
                  <c:v>СШ № 1 г.Докшицы</c:v>
                </c:pt>
                <c:pt idx="9">
                  <c:v>СШ №2 г.Докшицы</c:v>
                </c:pt>
                <c:pt idx="10">
                  <c:v>Прудникская ДСНШ</c:v>
                </c:pt>
                <c:pt idx="11">
                  <c:v>ЦДиМ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3">
                  <c:v>4</c:v>
                </c:pt>
                <c:pt idx="4">
                  <c:v>2</c:v>
                </c:pt>
                <c:pt idx="5">
                  <c:v>1</c:v>
                </c:pt>
                <c:pt idx="6">
                  <c:v>2</c:v>
                </c:pt>
                <c:pt idx="8">
                  <c:v>1</c:v>
                </c:pt>
                <c:pt idx="9">
                  <c:v>2</c:v>
                </c:pt>
                <c:pt idx="11">
                  <c:v>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 степень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Барсуковская БШ</c:v>
                </c:pt>
                <c:pt idx="1">
                  <c:v>Бегомльская СШ</c:v>
                </c:pt>
                <c:pt idx="2">
                  <c:v>Берёзковская ДСБШ</c:v>
                </c:pt>
                <c:pt idx="3">
                  <c:v>Глинская СШ</c:v>
                </c:pt>
                <c:pt idx="4">
                  <c:v>Крулевщинская СШ</c:v>
                </c:pt>
                <c:pt idx="5">
                  <c:v>Парафьяновская СШ</c:v>
                </c:pt>
                <c:pt idx="6">
                  <c:v>Порплищенская СШ</c:v>
                </c:pt>
                <c:pt idx="7">
                  <c:v>Ситцевская СШ</c:v>
                </c:pt>
                <c:pt idx="8">
                  <c:v>СШ № 1 г.Докшицы</c:v>
                </c:pt>
                <c:pt idx="9">
                  <c:v>СШ №2 г.Докшицы</c:v>
                </c:pt>
                <c:pt idx="10">
                  <c:v>Прудникская ДСНШ</c:v>
                </c:pt>
                <c:pt idx="11">
                  <c:v>ЦДиМ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3</c:v>
                </c:pt>
                <c:pt idx="7">
                  <c:v>1</c:v>
                </c:pt>
                <c:pt idx="8">
                  <c:v>7</c:v>
                </c:pt>
                <c:pt idx="9">
                  <c:v>3</c:v>
                </c:pt>
                <c:pt idx="11">
                  <c:v>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диплом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Барсуковская БШ</c:v>
                </c:pt>
                <c:pt idx="1">
                  <c:v>Бегомльская СШ</c:v>
                </c:pt>
                <c:pt idx="2">
                  <c:v>Берёзковская ДСБШ</c:v>
                </c:pt>
                <c:pt idx="3">
                  <c:v>Глинская СШ</c:v>
                </c:pt>
                <c:pt idx="4">
                  <c:v>Крулевщинская СШ</c:v>
                </c:pt>
                <c:pt idx="5">
                  <c:v>Парафьяновская СШ</c:v>
                </c:pt>
                <c:pt idx="6">
                  <c:v>Порплищенская СШ</c:v>
                </c:pt>
                <c:pt idx="7">
                  <c:v>Ситцевская СШ</c:v>
                </c:pt>
                <c:pt idx="8">
                  <c:v>СШ № 1 г.Докшицы</c:v>
                </c:pt>
                <c:pt idx="9">
                  <c:v>СШ №2 г.Докшицы</c:v>
                </c:pt>
                <c:pt idx="10">
                  <c:v>Прудникская ДСНШ</c:v>
                </c:pt>
                <c:pt idx="11">
                  <c:v>ЦДиМ</c:v>
                </c:pt>
              </c:strCache>
            </c:strRef>
          </c:cat>
          <c:val>
            <c:numRef>
              <c:f>Лист1!$E$2:$E$13</c:f>
              <c:numCache>
                <c:formatCode>General</c:formatCode>
                <c:ptCount val="12"/>
                <c:pt idx="0">
                  <c:v>1</c:v>
                </c:pt>
                <c:pt idx="3">
                  <c:v>1</c:v>
                </c:pt>
                <c:pt idx="5">
                  <c:v>2</c:v>
                </c:pt>
                <c:pt idx="9">
                  <c:v>3</c:v>
                </c:pt>
                <c:pt idx="11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2052480"/>
        <c:axId val="152054016"/>
      </c:barChart>
      <c:catAx>
        <c:axId val="152052480"/>
        <c:scaling>
          <c:orientation val="minMax"/>
        </c:scaling>
        <c:delete val="0"/>
        <c:axPos val="b"/>
        <c:majorTickMark val="out"/>
        <c:minorTickMark val="none"/>
        <c:tickLblPos val="nextTo"/>
        <c:crossAx val="152054016"/>
        <c:crosses val="autoZero"/>
        <c:auto val="1"/>
        <c:lblAlgn val="ctr"/>
        <c:lblOffset val="100"/>
        <c:noMultiLvlLbl val="0"/>
      </c:catAx>
      <c:valAx>
        <c:axId val="1520540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205248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степень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Барсуковская БШ</c:v>
                </c:pt>
                <c:pt idx="1">
                  <c:v>Бегомльская СШ</c:v>
                </c:pt>
                <c:pt idx="2">
                  <c:v>Берёзковская ДСБШ</c:v>
                </c:pt>
                <c:pt idx="3">
                  <c:v>Глинская СШ</c:v>
                </c:pt>
                <c:pt idx="4">
                  <c:v>Крулевщинская СШ</c:v>
                </c:pt>
                <c:pt idx="5">
                  <c:v>Парафьяновская СШ</c:v>
                </c:pt>
                <c:pt idx="6">
                  <c:v>Порплищенская СШ</c:v>
                </c:pt>
                <c:pt idx="7">
                  <c:v>Ситцевская СШ</c:v>
                </c:pt>
                <c:pt idx="8">
                  <c:v>СШ № 1 г.Докшицы</c:v>
                </c:pt>
                <c:pt idx="9">
                  <c:v>СШ №2 г.Докшицы</c:v>
                </c:pt>
                <c:pt idx="10">
                  <c:v>Прудникская ДСНШ</c:v>
                </c:pt>
                <c:pt idx="11">
                  <c:v>ЦДиМ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9">
                  <c:v>1</c:v>
                </c:pt>
                <c:pt idx="11">
                  <c:v>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степень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Барсуковская БШ</c:v>
                </c:pt>
                <c:pt idx="1">
                  <c:v>Бегомльская СШ</c:v>
                </c:pt>
                <c:pt idx="2">
                  <c:v>Берёзковская ДСБШ</c:v>
                </c:pt>
                <c:pt idx="3">
                  <c:v>Глинская СШ</c:v>
                </c:pt>
                <c:pt idx="4">
                  <c:v>Крулевщинская СШ</c:v>
                </c:pt>
                <c:pt idx="5">
                  <c:v>Парафьяновская СШ</c:v>
                </c:pt>
                <c:pt idx="6">
                  <c:v>Порплищенская СШ</c:v>
                </c:pt>
                <c:pt idx="7">
                  <c:v>Ситцевская СШ</c:v>
                </c:pt>
                <c:pt idx="8">
                  <c:v>СШ № 1 г.Докшицы</c:v>
                </c:pt>
                <c:pt idx="9">
                  <c:v>СШ №2 г.Докшицы</c:v>
                </c:pt>
                <c:pt idx="10">
                  <c:v>Прудникская ДСНШ</c:v>
                </c:pt>
                <c:pt idx="11">
                  <c:v>ЦДиМ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3">
                  <c:v>1</c:v>
                </c:pt>
                <c:pt idx="11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 степень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Барсуковская БШ</c:v>
                </c:pt>
                <c:pt idx="1">
                  <c:v>Бегомльская СШ</c:v>
                </c:pt>
                <c:pt idx="2">
                  <c:v>Берёзковская ДСБШ</c:v>
                </c:pt>
                <c:pt idx="3">
                  <c:v>Глинская СШ</c:v>
                </c:pt>
                <c:pt idx="4">
                  <c:v>Крулевщинская СШ</c:v>
                </c:pt>
                <c:pt idx="5">
                  <c:v>Парафьяновская СШ</c:v>
                </c:pt>
                <c:pt idx="6">
                  <c:v>Порплищенская СШ</c:v>
                </c:pt>
                <c:pt idx="7">
                  <c:v>Ситцевская СШ</c:v>
                </c:pt>
                <c:pt idx="8">
                  <c:v>СШ № 1 г.Докшицы</c:v>
                </c:pt>
                <c:pt idx="9">
                  <c:v>СШ №2 г.Докшицы</c:v>
                </c:pt>
                <c:pt idx="10">
                  <c:v>Прудникская ДСНШ</c:v>
                </c:pt>
                <c:pt idx="11">
                  <c:v>ЦДиМ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  <c:pt idx="4">
                  <c:v>1</c:v>
                </c:pt>
                <c:pt idx="9">
                  <c:v>1</c:v>
                </c:pt>
                <c:pt idx="11">
                  <c:v>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диплом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Барсуковская БШ</c:v>
                </c:pt>
                <c:pt idx="1">
                  <c:v>Бегомльская СШ</c:v>
                </c:pt>
                <c:pt idx="2">
                  <c:v>Берёзковская ДСБШ</c:v>
                </c:pt>
                <c:pt idx="3">
                  <c:v>Глинская СШ</c:v>
                </c:pt>
                <c:pt idx="4">
                  <c:v>Крулевщинская СШ</c:v>
                </c:pt>
                <c:pt idx="5">
                  <c:v>Парафьяновская СШ</c:v>
                </c:pt>
                <c:pt idx="6">
                  <c:v>Порплищенская СШ</c:v>
                </c:pt>
                <c:pt idx="7">
                  <c:v>Ситцевская СШ</c:v>
                </c:pt>
                <c:pt idx="8">
                  <c:v>СШ № 1 г.Докшицы</c:v>
                </c:pt>
                <c:pt idx="9">
                  <c:v>СШ №2 г.Докшицы</c:v>
                </c:pt>
                <c:pt idx="10">
                  <c:v>Прудникская ДСНШ</c:v>
                </c:pt>
                <c:pt idx="11">
                  <c:v>ЦДиМ</c:v>
                </c:pt>
              </c:strCache>
            </c:strRef>
          </c:cat>
          <c:val>
            <c:numRef>
              <c:f>Лист1!$E$2:$E$13</c:f>
              <c:numCache>
                <c:formatCode>General</c:formatCode>
                <c:ptCount val="12"/>
                <c:pt idx="3">
                  <c:v>1</c:v>
                </c:pt>
                <c:pt idx="5">
                  <c:v>1</c:v>
                </c:pt>
                <c:pt idx="6">
                  <c:v>1</c:v>
                </c:pt>
                <c:pt idx="8">
                  <c:v>1</c:v>
                </c:pt>
                <c:pt idx="11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2106112"/>
        <c:axId val="152107648"/>
      </c:barChart>
      <c:catAx>
        <c:axId val="152106112"/>
        <c:scaling>
          <c:orientation val="minMax"/>
        </c:scaling>
        <c:delete val="0"/>
        <c:axPos val="b"/>
        <c:majorTickMark val="out"/>
        <c:minorTickMark val="none"/>
        <c:tickLblPos val="nextTo"/>
        <c:crossAx val="152107648"/>
        <c:crosses val="autoZero"/>
        <c:auto val="1"/>
        <c:lblAlgn val="ctr"/>
        <c:lblOffset val="100"/>
        <c:noMultiLvlLbl val="0"/>
      </c:catAx>
      <c:valAx>
        <c:axId val="1521076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210611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степень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Барсуковская БШ</c:v>
                </c:pt>
                <c:pt idx="1">
                  <c:v>Бегомльская СШ</c:v>
                </c:pt>
                <c:pt idx="2">
                  <c:v>Берёзковская ДСБШ</c:v>
                </c:pt>
                <c:pt idx="3">
                  <c:v>Глинская СШ</c:v>
                </c:pt>
                <c:pt idx="4">
                  <c:v>Крулевщинская СШ</c:v>
                </c:pt>
                <c:pt idx="5">
                  <c:v>Парафьяновская СШ</c:v>
                </c:pt>
                <c:pt idx="6">
                  <c:v>Порплищенская СШ</c:v>
                </c:pt>
                <c:pt idx="7">
                  <c:v>Ситцевская СШ</c:v>
                </c:pt>
                <c:pt idx="8">
                  <c:v>СШ № 1 г.Докшицы</c:v>
                </c:pt>
                <c:pt idx="9">
                  <c:v>СШ №2 г.Докшицы</c:v>
                </c:pt>
                <c:pt idx="10">
                  <c:v>Прудникская ДСНШ</c:v>
                </c:pt>
                <c:pt idx="11">
                  <c:v>ЦДиМ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11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степень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Барсуковская БШ</c:v>
                </c:pt>
                <c:pt idx="1">
                  <c:v>Бегомльская СШ</c:v>
                </c:pt>
                <c:pt idx="2">
                  <c:v>Берёзковская ДСБШ</c:v>
                </c:pt>
                <c:pt idx="3">
                  <c:v>Глинская СШ</c:v>
                </c:pt>
                <c:pt idx="4">
                  <c:v>Крулевщинская СШ</c:v>
                </c:pt>
                <c:pt idx="5">
                  <c:v>Парафьяновская СШ</c:v>
                </c:pt>
                <c:pt idx="6">
                  <c:v>Порплищенская СШ</c:v>
                </c:pt>
                <c:pt idx="7">
                  <c:v>Ситцевская СШ</c:v>
                </c:pt>
                <c:pt idx="8">
                  <c:v>СШ № 1 г.Докшицы</c:v>
                </c:pt>
                <c:pt idx="9">
                  <c:v>СШ №2 г.Докшицы</c:v>
                </c:pt>
                <c:pt idx="10">
                  <c:v>Прудникская ДСНШ</c:v>
                </c:pt>
                <c:pt idx="11">
                  <c:v>ЦДиМ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3">
                  <c:v>1</c:v>
                </c:pt>
                <c:pt idx="11">
                  <c:v>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 степень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Барсуковская БШ</c:v>
                </c:pt>
                <c:pt idx="1">
                  <c:v>Бегомльская СШ</c:v>
                </c:pt>
                <c:pt idx="2">
                  <c:v>Берёзковская ДСБШ</c:v>
                </c:pt>
                <c:pt idx="3">
                  <c:v>Глинская СШ</c:v>
                </c:pt>
                <c:pt idx="4">
                  <c:v>Крулевщинская СШ</c:v>
                </c:pt>
                <c:pt idx="5">
                  <c:v>Парафьяновская СШ</c:v>
                </c:pt>
                <c:pt idx="6">
                  <c:v>Порплищенская СШ</c:v>
                </c:pt>
                <c:pt idx="7">
                  <c:v>Ситцевская СШ</c:v>
                </c:pt>
                <c:pt idx="8">
                  <c:v>СШ № 1 г.Докшицы</c:v>
                </c:pt>
                <c:pt idx="9">
                  <c:v>СШ №2 г.Докшицы</c:v>
                </c:pt>
                <c:pt idx="10">
                  <c:v>Прудникская ДСНШ</c:v>
                </c:pt>
                <c:pt idx="11">
                  <c:v>ЦДиМ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  <c:pt idx="4">
                  <c:v>1</c:v>
                </c:pt>
                <c:pt idx="11">
                  <c:v>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диплом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Барсуковская БШ</c:v>
                </c:pt>
                <c:pt idx="1">
                  <c:v>Бегомльская СШ</c:v>
                </c:pt>
                <c:pt idx="2">
                  <c:v>Берёзковская ДСБШ</c:v>
                </c:pt>
                <c:pt idx="3">
                  <c:v>Глинская СШ</c:v>
                </c:pt>
                <c:pt idx="4">
                  <c:v>Крулевщинская СШ</c:v>
                </c:pt>
                <c:pt idx="5">
                  <c:v>Парафьяновская СШ</c:v>
                </c:pt>
                <c:pt idx="6">
                  <c:v>Порплищенская СШ</c:v>
                </c:pt>
                <c:pt idx="7">
                  <c:v>Ситцевская СШ</c:v>
                </c:pt>
                <c:pt idx="8">
                  <c:v>СШ № 1 г.Докшицы</c:v>
                </c:pt>
                <c:pt idx="9">
                  <c:v>СШ №2 г.Докшицы</c:v>
                </c:pt>
                <c:pt idx="10">
                  <c:v>Прудникская ДСНШ</c:v>
                </c:pt>
                <c:pt idx="11">
                  <c:v>ЦДиМ</c:v>
                </c:pt>
              </c:strCache>
            </c:strRef>
          </c:cat>
          <c:val>
            <c:numRef>
              <c:f>Лист1!$E$2:$E$13</c:f>
              <c:numCache>
                <c:formatCode>General</c:formatCode>
                <c:ptCount val="12"/>
                <c:pt idx="3">
                  <c:v>2</c:v>
                </c:pt>
                <c:pt idx="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2278528"/>
        <c:axId val="152280064"/>
      </c:barChart>
      <c:catAx>
        <c:axId val="152278528"/>
        <c:scaling>
          <c:orientation val="minMax"/>
        </c:scaling>
        <c:delete val="0"/>
        <c:axPos val="b"/>
        <c:majorTickMark val="out"/>
        <c:minorTickMark val="none"/>
        <c:tickLblPos val="nextTo"/>
        <c:crossAx val="152280064"/>
        <c:crosses val="autoZero"/>
        <c:auto val="1"/>
        <c:lblAlgn val="ctr"/>
        <c:lblOffset val="100"/>
        <c:noMultiLvlLbl val="0"/>
      </c:catAx>
      <c:valAx>
        <c:axId val="1522800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227852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792F4-75B6-4B7C-BE79-1E738BF25D34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20FF3-012B-4AD1-B0ED-6625D3043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379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20FF3-012B-4AD1-B0ED-6625D30437DF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164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20FF3-012B-4AD1-B0ED-6625D30437DF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164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20FF3-012B-4AD1-B0ED-6625D30437DF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164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20FF3-012B-4AD1-B0ED-6625D30437DF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164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20FF3-012B-4AD1-B0ED-6625D30437DF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164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D2E5199-1700-4456-ABFF-CB3FEA8B4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13FC053-70E9-4A8A-B46B-0CE97C3C9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1FC4056-470F-44AF-A9FD-069037ECE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D195-2211-4B25-AF61-4826C57B86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CB1D620-A390-4B05-8109-D1EE0ED4F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80437E8-2AEB-4708-82B6-7AEB14359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7A1E9-10CA-4712-9E9B-7F1EFC35AA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11559"/>
      </p:ext>
    </p:extLst>
  </p:cSld>
  <p:clrMapOvr>
    <a:masterClrMapping/>
  </p:clrMapOvr>
  <p:transition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8892FF-DF07-4081-851E-F46ED0F86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839B85A0-EA28-4D83-8840-424DB700D5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7D355A6-962C-404E-B6CF-2D9C5B40D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D195-2211-4B25-AF61-4826C57B86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F5E0063-763B-4AD3-83C3-A7AA57A5E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E0EF348-501F-412E-9C79-493414DF4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7A1E9-10CA-4712-9E9B-7F1EFC35AA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34255"/>
      </p:ext>
    </p:extLst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09DF205E-C5FD-431C-B7D0-1DAF0D2542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69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0F22D66-36E5-45C5-A909-4C46EC7764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273869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4122AD-612F-4DC7-B68C-24F5EB6DE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D195-2211-4B25-AF61-4826C57B86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11FF33F-BBE5-4CFC-AD26-219624D02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9540966-CA7C-4981-A89F-71B7EFD85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7A1E9-10CA-4712-9E9B-7F1EFC35AA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207535"/>
      </p:ext>
    </p:extLst>
  </p:cSld>
  <p:clrMapOvr>
    <a:masterClrMapping/>
  </p:clrMapOvr>
  <p:transition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D195-2211-4B25-AF61-4826C57B8659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7A1E9-10CA-4712-9E9B-7F1EFC35AA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49918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D195-2211-4B25-AF61-4826C57B8659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7A1E9-10CA-4712-9E9B-7F1EFC35AA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63654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D195-2211-4B25-AF61-4826C57B8659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7A1E9-10CA-4712-9E9B-7F1EFC35AA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52204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D195-2211-4B25-AF61-4826C57B8659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7A1E9-10CA-4712-9E9B-7F1EFC35AA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13571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D195-2211-4B25-AF61-4826C57B8659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7A1E9-10CA-4712-9E9B-7F1EFC35AA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71685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D195-2211-4B25-AF61-4826C57B8659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7A1E9-10CA-4712-9E9B-7F1EFC35AA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90208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D195-2211-4B25-AF61-4826C57B8659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7A1E9-10CA-4712-9E9B-7F1EFC35AA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82704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D195-2211-4B25-AF61-4826C57B8659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7A1E9-10CA-4712-9E9B-7F1EFC35AA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96929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2F84C5-D246-4D79-8B44-F34F990AE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B34CD16-AC03-438C-B4B5-1850BC671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2FE4A8B-863C-4E6D-867C-E2E01BC7C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D195-2211-4B25-AF61-4826C57B86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86623FB-AB0F-4617-82DD-8BECBDC88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D2533B8-D0E7-4028-9A74-7E77F0F64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7A1E9-10CA-4712-9E9B-7F1EFC35AA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89579"/>
      </p:ext>
    </p:extLst>
  </p:cSld>
  <p:clrMapOvr>
    <a:masterClrMapping/>
  </p:clrMapOvr>
  <p:transition>
    <p:cu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D195-2211-4B25-AF61-4826C57B8659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7A1E9-10CA-4712-9E9B-7F1EFC35AA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88851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D195-2211-4B25-AF61-4826C57B8659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7A1E9-10CA-4712-9E9B-7F1EFC35AA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99643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D195-2211-4B25-AF61-4826C57B8659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7A1E9-10CA-4712-9E9B-7F1EFC35AA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00027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9DF01D-5A42-4E44-AAFF-BCEDAE9A0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30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4AD63BF-AC3C-4213-9595-01DC1C5CC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2653648-6622-4D8E-A6CB-84938AE62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D195-2211-4B25-AF61-4826C57B86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2D21C03-50EE-498A-A443-C0604AB69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2848B06-F100-42E9-B2C0-092E2C65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7A1E9-10CA-4712-9E9B-7F1EFC35AA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237035"/>
      </p:ext>
    </p:extLst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CAD321-7F29-40DE-A5FB-1C28936D9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1A564F3-2FA3-4531-8FF3-385F56D705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6B6B0D0-C9B7-48BC-B830-2492A2D7F8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913DC16-8DA2-4E6C-8498-B17D6A833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D195-2211-4B25-AF61-4826C57B86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5DE47EC-4994-4085-97EA-48EA220B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1C29F22-A0E8-406F-8B07-3024C1097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7A1E9-10CA-4712-9E9B-7F1EFC35AA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826955"/>
      </p:ext>
    </p:extLst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BAA4592-1159-4443-B1F0-2EFB9E958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273847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062C659-BECC-4133-8946-50388EACD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0CA08A0-2A7A-402A-95A0-0B405FE25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EC4C991-A8B5-4CCA-A4C8-9CBD0A4827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0AA3700-6AEE-45D0-91E9-173C352C53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8E0E6BA-8BE9-4B66-AB43-A3C52E98A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D195-2211-4B25-AF61-4826C57B86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F6BD14C-FD3C-491A-AEAA-E7A09C0C1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5F6D5249-298B-40BB-9062-5EC001DBB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7A1E9-10CA-4712-9E9B-7F1EFC35AA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13537"/>
      </p:ext>
    </p:extLst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09D29C3-62C3-4F3C-B7F4-BF5244FF7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3B83A71-FB99-4F4E-951C-88A029AD9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D195-2211-4B25-AF61-4826C57B86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2566995-C6CB-4A11-9C05-A1948FF8F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0071297-90CF-41EB-86DB-E9337A18E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7A1E9-10CA-4712-9E9B-7F1EFC35AA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532020"/>
      </p:ext>
    </p:extLst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2CD9B15F-D717-4F62-85DE-0452DFD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D195-2211-4B25-AF61-4826C57B86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9A391EDB-BBD9-4660-A04B-D6821B5E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5182ADE-6BFD-4EF4-8FE7-0324ABBC7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7A1E9-10CA-4712-9E9B-7F1EFC35AA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346379"/>
      </p:ext>
    </p:extLst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7D37FE3-B9F0-482D-8F0B-25AAF9347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DF51B1F-31F9-4BFD-82A3-C3712876F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96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834F6B1-EA6E-4F6E-B9AD-ED920E2FA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303ACD6-0484-4231-949B-B304C882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D195-2211-4B25-AF61-4826C57B86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C4070C1-50D0-41A7-9BF9-0D6CD126A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A0C8558-8717-48E3-B42C-44D1370B5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7A1E9-10CA-4712-9E9B-7F1EFC35AA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657652"/>
      </p:ext>
    </p:extLst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3EDD3D-E8FB-4422-83B2-B2AAD95D5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C6FEB2BD-6178-4253-B54C-A04CC5ED75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96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B9FB82F-140C-4BAB-8A3D-2B9F979FE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96F842C-D49C-43C8-A63D-66C212B2A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D195-2211-4B25-AF61-4826C57B86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7E8B618-38A3-4579-A89D-16628A6B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A413322-5A14-4181-ACFC-27B044F97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7A1E9-10CA-4712-9E9B-7F1EFC35AA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884439"/>
      </p:ext>
    </p:extLst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E7FD02-E468-433B-B024-7C01693BB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A2B7627-A5A7-4F4A-9F95-58A634982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CC874FE-FE5B-4EF4-B9E2-81138DEB3B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4D195-2211-4B25-AF61-4826C57B86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0DD2899-6F42-4D88-8BA5-CDA2719156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B5C9BEB-286B-4F4A-9517-965E998260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7A1E9-10CA-4712-9E9B-7F1EFC35AA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29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cut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4D195-2211-4B25-AF61-4826C57B8659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7A1E9-10CA-4712-9E9B-7F1EFC35AA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755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cut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hdphoto" Target="../media/hdphoto10.wdp"/><Relationship Id="rId7" Type="http://schemas.microsoft.com/office/2007/relationships/hdphoto" Target="../media/hdphoto14.wdp"/><Relationship Id="rId12" Type="http://schemas.microsoft.com/office/2007/relationships/hdphoto" Target="../media/hdphoto1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11" Type="http://schemas.openxmlformats.org/officeDocument/2006/relationships/image" Target="../media/image33.jpeg"/><Relationship Id="rId5" Type="http://schemas.microsoft.com/office/2007/relationships/hdphoto" Target="../media/hdphoto13.wdp"/><Relationship Id="rId10" Type="http://schemas.microsoft.com/office/2007/relationships/hdphoto" Target="../media/hdphoto15.wdp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10.wdp"/><Relationship Id="rId7" Type="http://schemas.openxmlformats.org/officeDocument/2006/relationships/image" Target="../media/image4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microsoft.com/office/2007/relationships/hdphoto" Target="../media/hdphoto17.wdp"/><Relationship Id="rId4" Type="http://schemas.openxmlformats.org/officeDocument/2006/relationships/image" Target="../media/image40.jpeg"/><Relationship Id="rId9" Type="http://schemas.microsoft.com/office/2007/relationships/hdphoto" Target="../media/hdphoto18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4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hdphoto" Target="../media/hdphoto10.wdp"/><Relationship Id="rId7" Type="http://schemas.microsoft.com/office/2007/relationships/hdphoto" Target="../media/hdphoto2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microsoft.com/office/2007/relationships/hdphoto" Target="../media/hdphoto19.wdp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microsoft.com/office/2007/relationships/hdphoto" Target="../media/hdphoto10.wdp"/><Relationship Id="rId7" Type="http://schemas.microsoft.com/office/2007/relationships/hdphoto" Target="../media/hdphoto2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microsoft.com/office/2007/relationships/hdphoto" Target="../media/hdphoto21.wdp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microsoft.com/office/2007/relationships/hdphoto" Target="../media/hdphoto10.wdp"/><Relationship Id="rId7" Type="http://schemas.microsoft.com/office/2007/relationships/hdphoto" Target="../media/hdphoto2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microsoft.com/office/2007/relationships/hdphoto" Target="../media/hdphoto23.wdp"/><Relationship Id="rId10" Type="http://schemas.microsoft.com/office/2007/relationships/hdphoto" Target="../media/hdphoto25.wdp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17.png"/><Relationship Id="rId7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6.wdp"/><Relationship Id="rId5" Type="http://schemas.openxmlformats.org/officeDocument/2006/relationships/image" Target="../media/image60.png"/><Relationship Id="rId4" Type="http://schemas.microsoft.com/office/2007/relationships/hdphoto" Target="../media/hdphoto10.wdp"/><Relationship Id="rId9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microsoft.com/office/2007/relationships/hdphoto" Target="../media/hdphoto10.wdp"/><Relationship Id="rId7" Type="http://schemas.microsoft.com/office/2007/relationships/hdphoto" Target="../media/hdphoto2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microsoft.com/office/2007/relationships/hdphoto" Target="../media/hdphoto28.wdp"/><Relationship Id="rId4" Type="http://schemas.openxmlformats.org/officeDocument/2006/relationships/image" Target="../media/image63.jpeg"/><Relationship Id="rId9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microsoft.com/office/2007/relationships/hdphoto" Target="../media/hdphoto10.wdp"/><Relationship Id="rId7" Type="http://schemas.microsoft.com/office/2007/relationships/hdphoto" Target="../media/hdphoto3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microsoft.com/office/2007/relationships/hdphoto" Target="../media/hdphoto30.wdp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3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microsoft.com/office/2007/relationships/hdphoto" Target="../media/hdphoto10.wdp"/><Relationship Id="rId7" Type="http://schemas.openxmlformats.org/officeDocument/2006/relationships/image" Target="../media/image7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11" Type="http://schemas.openxmlformats.org/officeDocument/2006/relationships/image" Target="../media/image78.jpeg"/><Relationship Id="rId5" Type="http://schemas.microsoft.com/office/2007/relationships/hdphoto" Target="../media/hdphoto33.wdp"/><Relationship Id="rId10" Type="http://schemas.openxmlformats.org/officeDocument/2006/relationships/image" Target="../media/image77.jpeg"/><Relationship Id="rId4" Type="http://schemas.openxmlformats.org/officeDocument/2006/relationships/image" Target="../media/image73.png"/><Relationship Id="rId9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microsoft.com/office/2007/relationships/hdphoto" Target="../media/hdphoto10.wdp"/><Relationship Id="rId7" Type="http://schemas.openxmlformats.org/officeDocument/2006/relationships/image" Target="../media/image8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microsoft.com/office/2007/relationships/hdphoto" Target="../media/hdphoto35.wdp"/><Relationship Id="rId10" Type="http://schemas.openxmlformats.org/officeDocument/2006/relationships/image" Target="../media/image83.jpeg"/><Relationship Id="rId4" Type="http://schemas.openxmlformats.org/officeDocument/2006/relationships/image" Target="../media/image79.png"/><Relationship Id="rId9" Type="http://schemas.microsoft.com/office/2007/relationships/hdphoto" Target="../media/hdphoto36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7.wdp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microsoft.com/office/2007/relationships/hdphoto" Target="../media/hdphoto10.wdp"/><Relationship Id="rId7" Type="http://schemas.microsoft.com/office/2007/relationships/hdphoto" Target="../media/hdphoto3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microsoft.com/office/2007/relationships/hdphoto" Target="../media/hdphoto38.wdp"/><Relationship Id="rId10" Type="http://schemas.openxmlformats.org/officeDocument/2006/relationships/image" Target="../media/image89.jpeg"/><Relationship Id="rId4" Type="http://schemas.openxmlformats.org/officeDocument/2006/relationships/image" Target="../media/image86.jpeg"/><Relationship Id="rId9" Type="http://schemas.microsoft.com/office/2007/relationships/hdphoto" Target="../media/hdphoto40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2.wdp"/><Relationship Id="rId3" Type="http://schemas.microsoft.com/office/2007/relationships/hdphoto" Target="../media/hdphoto10.wdp"/><Relationship Id="rId7" Type="http://schemas.openxmlformats.org/officeDocument/2006/relationships/image" Target="../media/image9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1.wdp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7.png"/><Relationship Id="rId7" Type="http://schemas.openxmlformats.org/officeDocument/2006/relationships/image" Target="../media/image96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3.wdp"/><Relationship Id="rId5" Type="http://schemas.openxmlformats.org/officeDocument/2006/relationships/image" Target="../media/image95.jpeg"/><Relationship Id="rId4" Type="http://schemas.microsoft.com/office/2007/relationships/hdphoto" Target="../media/hdphoto10.wdp"/><Relationship Id="rId9" Type="http://schemas.microsoft.com/office/2007/relationships/hdphoto" Target="../media/hdphoto44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6.wdp"/><Relationship Id="rId3" Type="http://schemas.microsoft.com/office/2007/relationships/hdphoto" Target="../media/hdphoto10.wdp"/><Relationship Id="rId7" Type="http://schemas.openxmlformats.org/officeDocument/2006/relationships/image" Target="../media/image10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microsoft.com/office/2007/relationships/hdphoto" Target="../media/hdphoto45.wdp"/><Relationship Id="rId4" Type="http://schemas.openxmlformats.org/officeDocument/2006/relationships/image" Target="../media/image98.png"/><Relationship Id="rId9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microsoft.com/office/2007/relationships/hdphoto" Target="../media/hdphoto10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7.png"/><Relationship Id="rId7" Type="http://schemas.microsoft.com/office/2007/relationships/hdphoto" Target="../media/hdphoto47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microsoft.com/office/2007/relationships/hdphoto" Target="../media/hdphoto10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7.pn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8.wdp"/><Relationship Id="rId5" Type="http://schemas.openxmlformats.org/officeDocument/2006/relationships/image" Target="../media/image108.jpeg"/><Relationship Id="rId4" Type="http://schemas.microsoft.com/office/2007/relationships/hdphoto" Target="../media/hdphoto10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7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9.wdp"/><Relationship Id="rId5" Type="http://schemas.openxmlformats.org/officeDocument/2006/relationships/image" Target="../media/image111.png"/><Relationship Id="rId10" Type="http://schemas.openxmlformats.org/officeDocument/2006/relationships/image" Target="../media/image114.jpeg"/><Relationship Id="rId4" Type="http://schemas.microsoft.com/office/2007/relationships/hdphoto" Target="../media/hdphoto10.wdp"/><Relationship Id="rId9" Type="http://schemas.microsoft.com/office/2007/relationships/hdphoto" Target="../media/hdphoto50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7.pn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1.wdp"/><Relationship Id="rId5" Type="http://schemas.openxmlformats.org/officeDocument/2006/relationships/image" Target="../media/image115.jpeg"/><Relationship Id="rId4" Type="http://schemas.microsoft.com/office/2007/relationships/hdphoto" Target="../media/hdphoto10.wdp"/><Relationship Id="rId9" Type="http://schemas.openxmlformats.org/officeDocument/2006/relationships/image" Target="../media/image118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3.wdp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microsoft.com/office/2007/relationships/hdphoto" Target="../media/hdphoto6.wdp"/><Relationship Id="rId4" Type="http://schemas.openxmlformats.org/officeDocument/2006/relationships/image" Target="../media/image12.jpe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7.png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21.png"/><Relationship Id="rId4" Type="http://schemas.microsoft.com/office/2007/relationships/hdphoto" Target="../media/hdphoto10.wdp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43971" y="2143970"/>
            <a:ext cx="5115523" cy="8275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445" y="339525"/>
            <a:ext cx="6711465" cy="4321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042673" y="57095"/>
            <a:ext cx="648523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ГУДО «Докшицкий районный центр детей и молодёжи»</a:t>
            </a:r>
            <a:endParaRPr lang="ru-RU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58757" y="3651870"/>
            <a:ext cx="7453069" cy="138499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Воспитание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гражданско-патриотических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качеств учащихся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на основе регионального компонента. </a:t>
            </a:r>
          </a:p>
          <a:p>
            <a:pPr algn="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Директор Светлана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Антоновна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Янукович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93359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1" y="123478"/>
            <a:ext cx="367240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Янукович О\Desktop\Новая папка\акция Ветеран живет рядом\1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23478"/>
            <a:ext cx="4608512" cy="244827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5652120" y="2476773"/>
            <a:ext cx="3384376" cy="257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29257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748" y="17199"/>
            <a:ext cx="3110304" cy="2194511"/>
          </a:xfrm>
          <a:prstGeom prst="rect">
            <a:avLst/>
          </a:prstGeom>
        </p:spPr>
      </p:pic>
      <p:pic>
        <p:nvPicPr>
          <p:cNvPr id="12" name="Рисунок 11" descr="G:\IMG_1585.JPG"/>
          <p:cNvPicPr/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747" y="2582018"/>
            <a:ext cx="3110305" cy="2438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30759"/>
            <a:ext cx="3312368" cy="2208245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9682" y="2787774"/>
            <a:ext cx="3366814" cy="2317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 descr="C:\Users\Admin\Desktop\550f6a830bf7fe0a8b6ad87e056cd54a.jpg"/>
          <p:cNvPicPr/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1491630"/>
            <a:ext cx="2880320" cy="19450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612159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544" y="69423"/>
            <a:ext cx="3591191" cy="2095130"/>
          </a:xfrm>
          <a:prstGeom prst="rect">
            <a:avLst/>
          </a:prstGeom>
        </p:spPr>
      </p:pic>
      <p:pic>
        <p:nvPicPr>
          <p:cNvPr id="16" name="Picture 3" descr="C:\Users\Марина\Desktop\Вахта Памяти 2022\Велопоход\изображение_viber_2022-05-24_15-43-21-00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69423"/>
            <a:ext cx="3788820" cy="50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3543" y="2008796"/>
            <a:ext cx="3591191" cy="301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83573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201" y="29962"/>
            <a:ext cx="3721800" cy="279352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349" y="2499742"/>
            <a:ext cx="3968832" cy="256936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990" y="1563638"/>
            <a:ext cx="4670315" cy="35054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63830" y="39583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аг.Парафьяново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г.Молодечно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г.п.Ивенец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г.п.Мир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г.Новогрудок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аг.Гольшаны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аг.Крево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г.Сморгонь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г.Вилейка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г.п.Будслов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аг.Парафьяново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47720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4035" y="2501262"/>
            <a:ext cx="4163921" cy="253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5211" y="89711"/>
            <a:ext cx="4163874" cy="269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8020" y="69146"/>
            <a:ext cx="3910499" cy="251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407" y="2119237"/>
            <a:ext cx="3902112" cy="292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8091" y="2119237"/>
            <a:ext cx="4329973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г.Докшицы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Витебск –</a:t>
            </a:r>
            <a:r>
              <a:rPr lang="ru-R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г.п.Езерище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д.Холомерье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д.Труды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д.Новая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Полота –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д.Юровичи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г.Полоцк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г.Докшицы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84025617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pic>
        <p:nvPicPr>
          <p:cNvPr id="9" name="Рисунок 8" descr="C:\Documents and Settings\User\Рабочий стол\Вахта 22\IMG_1562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0" y="51470"/>
            <a:ext cx="3888433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SCHOOL\ПАТРИОТ\2.2022-23\Брест октябрь22\БРЕСТ 8.10.22\20221008_082931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51469"/>
            <a:ext cx="3744416" cy="253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591" y="2427734"/>
            <a:ext cx="3888433" cy="2650840"/>
          </a:xfrm>
          <a:prstGeom prst="rect">
            <a:avLst/>
          </a:prstGeom>
        </p:spPr>
      </p:pic>
      <p:pic>
        <p:nvPicPr>
          <p:cNvPr id="15" name="Picture 2" descr="C:\Users\Марина\Desktop\изображение_viber_2022-10-12_14-11-35-982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2293376"/>
            <a:ext cx="3749353" cy="281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4601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809" y="2787774"/>
            <a:ext cx="3333900" cy="22993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2479911"/>
            <a:ext cx="3677321" cy="2607232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691" y="0"/>
            <a:ext cx="3711537" cy="258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880" y="30163"/>
            <a:ext cx="2469983" cy="324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9879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pic>
        <p:nvPicPr>
          <p:cNvPr id="11" name="Picture 5" descr="F:\Фото Храним сердцах и память\Кубличи, Прорыв\DSC_008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0522" y="4126"/>
            <a:ext cx="3761513" cy="20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:\Фото Храним сердцах и память\Кубличи, Прорыв\DSC_009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7991"/>
            <a:ext cx="3603384" cy="197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Фото Храним сердцах и память\Кубличи, Прорыв\DSC_0150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5696" y="1773620"/>
            <a:ext cx="6048245" cy="32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22814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7839" y="123477"/>
            <a:ext cx="3660673" cy="245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https://content.schools.by/cache/33/da/33da4e2f92e4f63b70fef87939ea553f.jpg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2338661"/>
            <a:ext cx="3708177" cy="2749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9350" y="2186828"/>
            <a:ext cx="4362898" cy="290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C:\Users\Admin\AppData\Local\Microsoft\Windows\Temporary Internet Files\Content.Word\9.jpg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9178" y="84305"/>
            <a:ext cx="3210774" cy="252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41183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0E79DB6-F136-48EE-A26D-53EA1995F6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79892"/>
            <a:ext cx="4025534" cy="2782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pic>
        <p:nvPicPr>
          <p:cNvPr id="9" name="Picture 3" descr="C:\Users\Марина\Desktop\изображение_viber_2023-02-20_16-29-32-988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590" y="81275"/>
            <a:ext cx="4032449" cy="250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06" y="2582018"/>
            <a:ext cx="4034433" cy="2453223"/>
          </a:xfrm>
          <a:prstGeom prst="rect">
            <a:avLst/>
          </a:prstGeom>
        </p:spPr>
      </p:pic>
      <p:pic>
        <p:nvPicPr>
          <p:cNvPr id="13" name="Рисунок 12" descr="https://sun9-41.userapi.com/impg/SI-zPvq16z6XICvEk7cC6_cvSJJw0cvw-pUTIg/aSZIfNEfm9A.jpg?size=1280x960&amp;quality=95&amp;sign=7ec8469fbe0fd70ed4b5a5601a89b84d&amp;type=album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4048" y="2414544"/>
            <a:ext cx="4061040" cy="261003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2455759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07967" y="2107965"/>
            <a:ext cx="5115523" cy="899593"/>
          </a:xfrm>
          <a:prstGeom prst="rect">
            <a:avLst/>
          </a:prstGeom>
        </p:spPr>
      </p:pic>
      <p:pic>
        <p:nvPicPr>
          <p:cNvPr id="2052" name="Picture 4" descr="E:\А\ГРАЖДАНСКО-ПАТРИОТИЧЕСКОЕ НАПРАВЛЕНИЕ\РАЙОННЫЙ ЭТАП КОНКУРСА ТИМУРОВЦЫ БАЙ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4553" y="3143944"/>
            <a:ext cx="3699710" cy="197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А\ГРАЖДАНСКО-ПАТРИОТИЧЕСКОЕ НАПРАВЛЕНИЕ\участие в российско-белорусском проекте Дни пионерской дружбы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705" y="2866169"/>
            <a:ext cx="3760281" cy="221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А\ГРАЖДАНСКО-ПАТРИОТИЧЕСКОЕ НАПРАВЛЕНИЕ\зарница, 202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9110" y="987574"/>
            <a:ext cx="3580107" cy="201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А\ГРАЖДАНСКО-ПАТРИОТИЧЕСКОЕ НАПРАВЛЕНИЕ\4NboRPN_sfQ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771550"/>
            <a:ext cx="3760281" cy="19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99948" y="-22235"/>
            <a:ext cx="726453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 патриотизму нельзя только призывать</a:t>
            </a:r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его </a:t>
            </a:r>
            <a:r>
              <a:rPr lang="ru-RU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нужно заботливо воспитывать</a:t>
            </a:r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        </a:t>
            </a:r>
          </a:p>
          <a:p>
            <a:pPr algn="r"/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</a:t>
            </a:r>
            <a:r>
              <a:rPr lang="ru-RU" sz="1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Д.С. Лихачев</a:t>
            </a:r>
            <a:endParaRPr lang="ru-RU" sz="2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724012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pic>
        <p:nvPicPr>
          <p:cNvPr id="8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51470"/>
            <a:ext cx="4037933" cy="269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https://sun9-81.userapi.com/impg/H1MnzQcWL6Ye8dWawFSHgcUgGEhluYq91VgCOw/BPbE1zxfDdI.jpg?size=1280x1078&amp;quality=96&amp;sign=799d6a50414f1e390a701b79a040b2e8&amp;type=album"/>
          <p:cNvPicPr/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3581" y="51470"/>
            <a:ext cx="3319008" cy="253054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Рисунок 9" descr="F:\патриоты\IMG_4457.JPG"/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43"/>
          <a:stretch/>
        </p:blipFill>
        <p:spPr bwMode="auto">
          <a:xfrm>
            <a:off x="899591" y="2342048"/>
            <a:ext cx="3286988" cy="2801452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https://content.schools.by/cache/c3/fc/c3fce9f0dad457312605dc95869e9df6.jpg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2582018"/>
            <a:ext cx="4037933" cy="24476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265708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pic>
        <p:nvPicPr>
          <p:cNvPr id="3" name="Рисунок 2" descr="https://content.schools.by/cache/51/dc/51dc104407c4a1bce82c9af69fcc717e.jp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6054" y="39997"/>
            <a:ext cx="3746385" cy="24782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5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6055" y="2427734"/>
            <a:ext cx="4229621" cy="2669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1" y="27980"/>
            <a:ext cx="363640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30929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pic>
        <p:nvPicPr>
          <p:cNvPr id="3074" name="Picture 2" descr="A:\МОИ ДОКУМЕНТЫ\ДОСТИЖЕНИЯ ЦДТ\2022\ДИПЛОМЫ\САВУЛОВА\img06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1" y="45502"/>
            <a:ext cx="3600401" cy="511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1042" y="2194930"/>
            <a:ext cx="4532524" cy="2873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F:\ФОТО\Рисунок7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1042" y="45503"/>
            <a:ext cx="4556191" cy="281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11222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pic>
        <p:nvPicPr>
          <p:cNvPr id="4098" name="Picture 2" descr="F:\ФОТО\Под небом синим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0846" y="62144"/>
            <a:ext cx="3619145" cy="251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83" y="2559512"/>
            <a:ext cx="3683309" cy="25224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62144"/>
            <a:ext cx="2984514" cy="2238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2317582"/>
            <a:ext cx="1928419" cy="27854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7530"/>
            <a:ext cx="1639617" cy="23190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699" y="2211709"/>
            <a:ext cx="2132107" cy="284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0895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591" y="85416"/>
            <a:ext cx="2808313" cy="1811878"/>
          </a:xfrm>
          <a:prstGeom prst="rect">
            <a:avLst/>
          </a:prstGeom>
        </p:spPr>
      </p:pic>
      <p:pic>
        <p:nvPicPr>
          <p:cNvPr id="12" name="Рисунок 11" descr="https://sun9-12.userapi.com/impg/SY-40GauxGsd4KFMItRqwSBfFwzH-8CcvQWI9g/RZJJBkzCaQY.jpg?size=1280x963&amp;quality=95&amp;sign=a7e3e9be33644f43226852f75eae110f&amp;type=album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78294"/>
            <a:ext cx="3261887" cy="20630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Рисунок 14" descr="https://sun9-18.userapi.com/impg/AIaL6UyjFkyfjZUffRPdUbQu3nQsfO5dOlKC3w/Av7yB_8GLFI.jpg?size=1280x960&amp;quality=95&amp;sign=4f1767849b87a977434fa0d76fa11669&amp;type=album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2859782"/>
            <a:ext cx="3096344" cy="22483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Рисунок 15" descr="https://sun9-24.userapi.com/impg/NQ9OdGkgIMrEaDp7GdH0CfTgRYGVZvZb7YOBWQ/Q4xD2BRSBvQ.jpg?size=1280x960&amp;quality=95&amp;sign=a8624d9bf4cbc7b32826230c2a205962&amp;type=album"/>
          <p:cNvPicPr/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1275606"/>
            <a:ext cx="3168352" cy="22322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3070839"/>
            <a:ext cx="3621927" cy="203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8225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1" y="183306"/>
            <a:ext cx="6427880" cy="36286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496" y="197918"/>
            <a:ext cx="2740990" cy="485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8477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pic>
        <p:nvPicPr>
          <p:cNvPr id="5" name="Рисунок 4" descr="https://content.schools.by/cache/af/e8/afe8bce4eeef3046dae325bf7e841a43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461" y="51469"/>
            <a:ext cx="4093581" cy="2808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sun9-61.userapi.com/impg/uXZv4Pme-3_aQ5HW3knPlfHpC_BjTZwbM-cIpQ/LiULFfE8REI.jpg?size=1280x960&amp;quality=95&amp;sign=6163c75c227c5c4ab6a1bfa9b39f555c&amp;type=album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5365" y="2543731"/>
            <a:ext cx="4123553" cy="255079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Рисунок 7" descr="F:\патриоты\IMG_4016.JPG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2042" y="51469"/>
            <a:ext cx="4089232" cy="28376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2" descr="C:\Users\Марина\Desktop\изображение_viber_2023-02-17_14-48-55-249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1739" y="2685248"/>
            <a:ext cx="4186765" cy="238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00869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774" y="79679"/>
            <a:ext cx="4448604" cy="25023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3089" y="105507"/>
            <a:ext cx="3653407" cy="26527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773" y="2427734"/>
            <a:ext cx="4724057" cy="26572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2427734"/>
            <a:ext cx="4724056" cy="265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8806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 В процессе съемок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2427734"/>
            <a:ext cx="4492108" cy="261173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pic>
        <p:nvPicPr>
          <p:cNvPr id="6" name="Рисунок 5" descr="https://sun9-57.userapi.com/impg/yB3K_ZjZZROARCr23k94tC14jKniVznj5iCd-g/bw2C_fw57jw.jpg?size=1152x851&amp;quality=95&amp;sign=7215027efd9c90af07cd1fb4b84ba143&amp;type=album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898" y="2363284"/>
            <a:ext cx="3623094" cy="267618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Рисунок 4" descr="https://content.schools.by/cache/04/43/044391be2cc020507704665cd2cc2008.jp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591" y="44386"/>
            <a:ext cx="3668670" cy="2383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F:\патриоты\IMG_4509.JPG"/>
          <p:cNvPicPr/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9992" y="62320"/>
            <a:ext cx="4464495" cy="2664296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6743939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152" y="56595"/>
            <a:ext cx="3795519" cy="27363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152" y="2499742"/>
            <a:ext cx="3799426" cy="25371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56595"/>
            <a:ext cx="3687801" cy="2577301"/>
          </a:xfrm>
          <a:prstGeom prst="rect">
            <a:avLst/>
          </a:prstGeom>
        </p:spPr>
      </p:pic>
      <p:pic>
        <p:nvPicPr>
          <p:cNvPr id="13" name="Рисунок 12" descr="https://sun9-44.userapi.com/impg/RME-IadXlfVkkbz1tyg-GcpW99ZF-u2wfVljDQ/37FB-MdGHVU.jpg?size=1280x960&amp;quality=96&amp;sign=2fb66d6f926e6dfd0afa41c6c3b29ce7&amp;type=album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2080" y="2591087"/>
            <a:ext cx="3687801" cy="247101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0978728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6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9755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pic>
        <p:nvPicPr>
          <p:cNvPr id="5122" name="Picture 2" descr="https://sun9-24.userapi.com/impg/wqhlUu2E4X0NfC7KNzApZL9tR5EPdRzewD5XTg/L9OnZ2IT19Q.jpg?size=1080x1080&amp;quality=95&amp;sign=f179544ae7b61999f00a87e928ddcd4b&amp;type=album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8" y="267741"/>
            <a:ext cx="3320248" cy="462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16.userapi.com/impg/YSEqwQZUBbYg0-B6AgoRKyFIGhkHZiMbRsMFeg/qFtDTLy6Lvg.jpg?size=1280x957&amp;quality=95&amp;sign=1071fdeb0f5ae5dafecdd711f7e7f2b8&amp;type=album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004" y="106894"/>
            <a:ext cx="4356204" cy="325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36.userapi.com/impg/kiwG5Wk1UgaR-t_k9Yoqysag2SdtqfP_aPaHSQ/AJwTPJ2cFQg.jpg?size=1280x957&amp;quality=95&amp;sign=4d7a6bc288b6ed6531fafb9c75fb9dd3&amp;type=album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54" r="-300"/>
          <a:stretch/>
        </p:blipFill>
        <p:spPr bwMode="auto">
          <a:xfrm>
            <a:off x="4679005" y="2522841"/>
            <a:ext cx="4350290" cy="254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6659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pic>
        <p:nvPicPr>
          <p:cNvPr id="29698" name="Picture 2" descr="https://sun9-26.userapi.com/impg/TnDbHn_J38qZH5MF-m1R7vx4Gv_VLmYRya-Zhw/gkA9yxO1pHA.jpg?size=1280x1124&amp;quality=95&amp;sign=be92972e9d5c0933fe520863eae1f12b&amp;type=album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8734" y="254190"/>
            <a:ext cx="4979410" cy="465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s://sun9-21.userapi.com/impg/f8a7q9wE2KvtKZ99tuM6X8fI6o13XeFh2vRRqg/IoqsyS4srJg.jpg?size=810x1080&amp;quality=95&amp;sign=bfba10d545da6a9f3935719d83506924&amp;type=album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0"/>
            <a:ext cx="232225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ttps://sun9-26.userapi.com/impg/RvMQDMcT4zPpIfaftdzLIlCcoWekgP_SDNoFLw/83Lc3CB_DAc.jpg?size=1280x960&amp;quality=95&amp;sign=b5d000ee472edf31cca5c7b40c6be7dd&amp;type=album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0650" y="2794880"/>
            <a:ext cx="3088309" cy="231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97169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pic>
        <p:nvPicPr>
          <p:cNvPr id="30722" name="Picture 2" descr="https://sun9-72.userapi.com/impg/wFS4Dog56rSeUONWU9v7Xjjdjn7NIg4ZhER-5g/n7umvEqfomI.jpg?size=810x1080&amp;quality=95&amp;sign=35594b11ec0f4b57c1bb2e1b6a901777&amp;type=albu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314" y="147562"/>
            <a:ext cx="3651685" cy="486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https://sun9-5.userapi.com/impg/XwuLITtTPuO-yw0iJ7jl7Pk_-2IZRYTCUX3Mmg/P5UBMVUHuxA.jpg?size=1280x961&amp;quality=95&amp;sign=d815e7f622aae46f3951c47b6b2e4d96&amp;type=album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25645" y="2929631"/>
            <a:ext cx="4283067" cy="210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s://sun9-55.userapi.com/impg/tqbP6I1Ilu8aJwYx91oNuMYpSZnwPD6x4wtLrQ/WkcZBv6O82w.jpg?size=1280x960&amp;quality=95&amp;sign=01f80579097e0fae25f1f83946efbf8f&amp;type=album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2982" y="191722"/>
            <a:ext cx="3528392" cy="26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04887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0" y="14978"/>
            <a:ext cx="4487409" cy="24847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684" y="2565442"/>
            <a:ext cx="3328812" cy="2537400"/>
          </a:xfrm>
          <a:prstGeom prst="rect">
            <a:avLst/>
          </a:prstGeom>
        </p:spPr>
      </p:pic>
      <p:pic>
        <p:nvPicPr>
          <p:cNvPr id="9" name="Рисунок 8" descr="https://content.schools.by/cache/fa/84/fa845e476ec8a95baec2e348bbba7b8f.jpg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0" y="2499741"/>
            <a:ext cx="4565970" cy="2520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content.schools.by/cache/5b/af/5bafc85e4ee5f5af3c45c779273bab0b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0997" y="123478"/>
            <a:ext cx="4023414" cy="1935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021299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53" y="20894"/>
            <a:ext cx="4951791" cy="27853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20895"/>
            <a:ext cx="3455393" cy="26023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821" t="-908"/>
          <a:stretch/>
        </p:blipFill>
        <p:spPr>
          <a:xfrm>
            <a:off x="5364088" y="2388461"/>
            <a:ext cx="3671417" cy="26932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591" y="2497413"/>
            <a:ext cx="4752529" cy="258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195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43608" y="-22235"/>
            <a:ext cx="792087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Рейтинг участия в районных мероприятиях</a:t>
            </a:r>
          </a:p>
          <a:p>
            <a:pPr algn="r"/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</a:t>
            </a:r>
            <a:endParaRPr lang="ru-RU" sz="2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348707"/>
              </p:ext>
            </p:extLst>
          </p:nvPr>
        </p:nvGraphicFramePr>
        <p:xfrm>
          <a:off x="1040642" y="411510"/>
          <a:ext cx="7923838" cy="465422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84339"/>
                <a:gridCol w="1647720"/>
                <a:gridCol w="784807"/>
                <a:gridCol w="784807"/>
                <a:gridCol w="289976"/>
                <a:gridCol w="289976"/>
                <a:gridCol w="297927"/>
                <a:gridCol w="298396"/>
                <a:gridCol w="398015"/>
                <a:gridCol w="298396"/>
                <a:gridCol w="463963"/>
                <a:gridCol w="792758"/>
                <a:gridCol w="792758"/>
              </a:tblGrid>
              <a:tr h="190326"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               № п/п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64" marR="47864" marT="0" marB="0" vert="vert27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Учреждение образования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Конкурсные работы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64" marR="478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Результативность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64" marR="478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44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be-BY" sz="1400" b="1" dirty="0">
                          <a:solidFill>
                            <a:schemeClr val="tx1"/>
                          </a:solidFill>
                          <a:effectLst/>
                        </a:rPr>
                        <a:t>Всего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be-BY" sz="1200" b="1" dirty="0">
                          <a:solidFill>
                            <a:schemeClr val="tx1"/>
                          </a:solidFill>
                          <a:effectLst/>
                        </a:rPr>
                        <a:t>Гражданско –патриотической направленности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vert="vert270" anchor="ctr"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Диплом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 степени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Диплом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II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 степени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Диплом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III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 степени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be-BY" sz="1200" b="1" dirty="0">
                          <a:solidFill>
                            <a:schemeClr val="tx1"/>
                          </a:solidFill>
                          <a:effectLst/>
                        </a:rPr>
                        <a:t>Всего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be-BY" sz="1200" b="1" dirty="0">
                          <a:solidFill>
                            <a:schemeClr val="tx1"/>
                          </a:solidFill>
                          <a:effectLst/>
                        </a:rPr>
                        <a:t>Гражданско –патриотической направленности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Рейтинг 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vert="vert270" anchor="ctr"/>
                </a:tc>
              </a:tr>
              <a:tr h="241914">
                <a:tc>
                  <a:txBody>
                    <a:bodyPr/>
                    <a:lstStyle/>
                    <a:p>
                      <a:pPr marL="34290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Tx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</a:rPr>
                        <a:t>Барсуковская</a:t>
                      </a:r>
                      <a:r>
                        <a:rPr lang="ru-RU" sz="1200" b="1" dirty="0">
                          <a:effectLst/>
                        </a:rPr>
                        <a:t> БШ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33 %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</a:tr>
              <a:tr h="241914">
                <a:tc>
                  <a:txBody>
                    <a:bodyPr/>
                    <a:lstStyle/>
                    <a:p>
                      <a:pPr marL="34290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</a:rPr>
                        <a:t>Бегомльская</a:t>
                      </a:r>
                      <a:r>
                        <a:rPr lang="ru-RU" sz="1200" b="1" dirty="0">
                          <a:effectLst/>
                        </a:rPr>
                        <a:t> СШ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36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12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33 %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</a:tr>
              <a:tr h="241914">
                <a:tc>
                  <a:txBody>
                    <a:bodyPr/>
                    <a:lstStyle/>
                    <a:p>
                      <a:pPr marL="34290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</a:rPr>
                        <a:t>Берёзковская</a:t>
                      </a:r>
                      <a:r>
                        <a:rPr lang="ru-RU" sz="1200" b="1" dirty="0">
                          <a:effectLst/>
                        </a:rPr>
                        <a:t> ДСБШ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6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30 %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</a:tr>
              <a:tr h="241914">
                <a:tc>
                  <a:txBody>
                    <a:bodyPr/>
                    <a:lstStyle/>
                    <a:p>
                      <a:pPr marL="34290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Глинская СШ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13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38 %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</a:tr>
              <a:tr h="241914">
                <a:tc>
                  <a:txBody>
                    <a:bodyPr/>
                    <a:lstStyle/>
                    <a:p>
                      <a:pPr marL="34290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</a:rPr>
                        <a:t>Крулевщинская</a:t>
                      </a:r>
                      <a:r>
                        <a:rPr lang="ru-RU" sz="1200" b="1" dirty="0">
                          <a:effectLst/>
                        </a:rPr>
                        <a:t> СШ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34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68 %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</a:tr>
              <a:tr h="241914">
                <a:tc>
                  <a:txBody>
                    <a:bodyPr/>
                    <a:lstStyle/>
                    <a:p>
                      <a:pPr marL="34290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</a:rPr>
                        <a:t>Парафьяновская</a:t>
                      </a:r>
                      <a:r>
                        <a:rPr lang="ru-RU" sz="1200" b="1" dirty="0">
                          <a:effectLst/>
                        </a:rPr>
                        <a:t> СШ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31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56 %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</a:tr>
              <a:tr h="241914">
                <a:tc>
                  <a:txBody>
                    <a:bodyPr/>
                    <a:lstStyle/>
                    <a:p>
                      <a:pPr marL="34290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</a:rPr>
                        <a:t>Порплищенская</a:t>
                      </a:r>
                      <a:r>
                        <a:rPr lang="ru-RU" sz="1200" b="1" dirty="0">
                          <a:effectLst/>
                        </a:rPr>
                        <a:t> СШ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38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72 %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</a:tr>
              <a:tr h="241914">
                <a:tc>
                  <a:txBody>
                    <a:bodyPr/>
                    <a:lstStyle/>
                    <a:p>
                      <a:pPr marL="34290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</a:rPr>
                        <a:t>Ситцевская</a:t>
                      </a:r>
                      <a:r>
                        <a:rPr lang="ru-RU" sz="1200" b="1" dirty="0">
                          <a:effectLst/>
                        </a:rPr>
                        <a:t> СШ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32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59 %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</a:tr>
              <a:tr h="241914">
                <a:tc>
                  <a:txBody>
                    <a:bodyPr/>
                    <a:lstStyle/>
                    <a:p>
                      <a:pPr marL="34290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СШ № 1 г. Докшицы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60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45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75 %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</a:tr>
              <a:tr h="241914">
                <a:tc>
                  <a:txBody>
                    <a:bodyPr/>
                    <a:lstStyle/>
                    <a:p>
                      <a:pPr marL="34290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СШ № 2 г. Докшицы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94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77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82 %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</a:tr>
              <a:tr h="234152">
                <a:tc>
                  <a:txBody>
                    <a:bodyPr/>
                    <a:lstStyle/>
                    <a:p>
                      <a:pPr marL="34290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</a:rPr>
                        <a:t>Прудникская</a:t>
                      </a:r>
                      <a:r>
                        <a:rPr lang="ru-RU" sz="1200" b="1" dirty="0">
                          <a:effectLst/>
                        </a:rPr>
                        <a:t> ДСНШ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4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36 %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</a:tr>
              <a:tr h="260445">
                <a:tc>
                  <a:txBody>
                    <a:bodyPr/>
                    <a:lstStyle/>
                    <a:p>
                      <a:pPr marL="34290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</a:rPr>
                        <a:t>Докшицкий</a:t>
                      </a:r>
                      <a:r>
                        <a:rPr lang="ru-RU" sz="1200" b="1" dirty="0">
                          <a:effectLst/>
                        </a:rPr>
                        <a:t> РЦДМ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57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100 %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831480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889303650"/>
              </p:ext>
            </p:extLst>
          </p:nvPr>
        </p:nvGraphicFramePr>
        <p:xfrm>
          <a:off x="1043607" y="539750"/>
          <a:ext cx="7920873" cy="4552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43608" y="-22235"/>
            <a:ext cx="792087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Рейтинг результативности участия в областных мероприятиях</a:t>
            </a:r>
          </a:p>
          <a:p>
            <a:pPr algn="r"/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</a:t>
            </a:r>
            <a:endParaRPr lang="ru-RU" sz="2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493346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926122551"/>
              </p:ext>
            </p:extLst>
          </p:nvPr>
        </p:nvGraphicFramePr>
        <p:xfrm>
          <a:off x="1043607" y="539750"/>
          <a:ext cx="7920873" cy="4552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43608" y="-22235"/>
            <a:ext cx="792087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Рейтинг результативности участия в областных патриотических мероприятиях</a:t>
            </a:r>
          </a:p>
          <a:p>
            <a:pPr algn="r"/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</a:t>
            </a:r>
            <a:endParaRPr lang="ru-RU" sz="2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128676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543019058"/>
              </p:ext>
            </p:extLst>
          </p:nvPr>
        </p:nvGraphicFramePr>
        <p:xfrm>
          <a:off x="1043607" y="539750"/>
          <a:ext cx="7920873" cy="4552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43608" y="-22235"/>
            <a:ext cx="792087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Рейтинг результативности участия в республиканских мероприятиях</a:t>
            </a:r>
          </a:p>
          <a:p>
            <a:pPr algn="r"/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</a:t>
            </a:r>
            <a:endParaRPr lang="ru-RU" sz="2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204608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862850460"/>
              </p:ext>
            </p:extLst>
          </p:nvPr>
        </p:nvGraphicFramePr>
        <p:xfrm>
          <a:off x="1043607" y="539750"/>
          <a:ext cx="7920873" cy="4552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43608" y="-22235"/>
            <a:ext cx="792087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Рейтинг результативности участия в республиканских патриотических мероприятиях</a:t>
            </a:r>
          </a:p>
          <a:p>
            <a:pPr algn="r"/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</a:t>
            </a:r>
            <a:endParaRPr lang="ru-RU" sz="2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296914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07967" y="2107965"/>
            <a:ext cx="5115523" cy="8995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8931" y="2931790"/>
            <a:ext cx="3679306" cy="20209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0"/>
            <a:ext cx="5724128" cy="381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5536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43608" y="-22235"/>
            <a:ext cx="792087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Рейтинг участия в районных мероприятиях</a:t>
            </a:r>
          </a:p>
          <a:p>
            <a:pPr algn="r"/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</a:t>
            </a:r>
            <a:endParaRPr lang="ru-RU" sz="2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937773"/>
              </p:ext>
            </p:extLst>
          </p:nvPr>
        </p:nvGraphicFramePr>
        <p:xfrm>
          <a:off x="1040642" y="411510"/>
          <a:ext cx="7923838" cy="465422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84339"/>
                <a:gridCol w="1647720"/>
                <a:gridCol w="784807"/>
                <a:gridCol w="784807"/>
                <a:gridCol w="289976"/>
                <a:gridCol w="289976"/>
                <a:gridCol w="297927"/>
                <a:gridCol w="298396"/>
                <a:gridCol w="398015"/>
                <a:gridCol w="298396"/>
                <a:gridCol w="463963"/>
                <a:gridCol w="792758"/>
                <a:gridCol w="792758"/>
              </a:tblGrid>
              <a:tr h="190326"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               № п/п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64" marR="47864" marT="0" marB="0" vert="vert27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Учреждение образования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Конкурсные работы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64" marR="478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Результативность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64" marR="478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44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be-BY" sz="1400" b="1" dirty="0">
                          <a:solidFill>
                            <a:schemeClr val="tx1"/>
                          </a:solidFill>
                          <a:effectLst/>
                        </a:rPr>
                        <a:t>Всего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be-BY" sz="1200" b="1" dirty="0">
                          <a:solidFill>
                            <a:schemeClr val="tx1"/>
                          </a:solidFill>
                          <a:effectLst/>
                        </a:rPr>
                        <a:t>Гражданско –патриотической направленности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vert="vert270" anchor="ctr"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Диплом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 степени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Диплом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II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 степени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Диплом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III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 степени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be-BY" sz="1200" b="1" dirty="0">
                          <a:solidFill>
                            <a:schemeClr val="tx1"/>
                          </a:solidFill>
                          <a:effectLst/>
                        </a:rPr>
                        <a:t>Всего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be-BY" sz="1200" b="1" dirty="0">
                          <a:solidFill>
                            <a:schemeClr val="tx1"/>
                          </a:solidFill>
                          <a:effectLst/>
                        </a:rPr>
                        <a:t>Гражданско –патриотической направленности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Рейтинг 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vert="vert270" anchor="ctr"/>
                </a:tc>
              </a:tr>
              <a:tr h="241914">
                <a:tc>
                  <a:txBody>
                    <a:bodyPr/>
                    <a:lstStyle/>
                    <a:p>
                      <a:pPr marL="34290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Tx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</a:rPr>
                        <a:t>Барсуковская</a:t>
                      </a:r>
                      <a:r>
                        <a:rPr lang="ru-RU" sz="1200" b="1" dirty="0">
                          <a:effectLst/>
                        </a:rPr>
                        <a:t> БШ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33 %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</a:tr>
              <a:tr h="241914">
                <a:tc>
                  <a:txBody>
                    <a:bodyPr/>
                    <a:lstStyle/>
                    <a:p>
                      <a:pPr marL="34290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</a:rPr>
                        <a:t>Бегомльская</a:t>
                      </a:r>
                      <a:r>
                        <a:rPr lang="ru-RU" sz="1200" b="1" dirty="0">
                          <a:effectLst/>
                        </a:rPr>
                        <a:t> СШ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36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12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33 %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</a:tr>
              <a:tr h="241914">
                <a:tc>
                  <a:txBody>
                    <a:bodyPr/>
                    <a:lstStyle/>
                    <a:p>
                      <a:pPr marL="34290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</a:rPr>
                        <a:t>Берёзковская</a:t>
                      </a:r>
                      <a:r>
                        <a:rPr lang="ru-RU" sz="1200" b="1" dirty="0">
                          <a:effectLst/>
                        </a:rPr>
                        <a:t> ДСБШ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6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30 %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</a:tr>
              <a:tr h="241914">
                <a:tc>
                  <a:txBody>
                    <a:bodyPr/>
                    <a:lstStyle/>
                    <a:p>
                      <a:pPr marL="34290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Глинская СШ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13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38 %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</a:tr>
              <a:tr h="241914">
                <a:tc>
                  <a:txBody>
                    <a:bodyPr/>
                    <a:lstStyle/>
                    <a:p>
                      <a:pPr marL="34290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</a:rPr>
                        <a:t>Крулевщинская</a:t>
                      </a:r>
                      <a:r>
                        <a:rPr lang="ru-RU" sz="1200" b="1" dirty="0">
                          <a:effectLst/>
                        </a:rPr>
                        <a:t> СШ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34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68 %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</a:tr>
              <a:tr h="241914">
                <a:tc>
                  <a:txBody>
                    <a:bodyPr/>
                    <a:lstStyle/>
                    <a:p>
                      <a:pPr marL="34290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</a:rPr>
                        <a:t>Парафьяновская</a:t>
                      </a:r>
                      <a:r>
                        <a:rPr lang="ru-RU" sz="1200" b="1" dirty="0">
                          <a:effectLst/>
                        </a:rPr>
                        <a:t> СШ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31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56 %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</a:tr>
              <a:tr h="241914">
                <a:tc>
                  <a:txBody>
                    <a:bodyPr/>
                    <a:lstStyle/>
                    <a:p>
                      <a:pPr marL="34290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</a:rPr>
                        <a:t>Порплищенская</a:t>
                      </a:r>
                      <a:r>
                        <a:rPr lang="ru-RU" sz="1200" b="1" dirty="0">
                          <a:effectLst/>
                        </a:rPr>
                        <a:t> СШ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38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72 %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</a:tr>
              <a:tr h="241914">
                <a:tc>
                  <a:txBody>
                    <a:bodyPr/>
                    <a:lstStyle/>
                    <a:p>
                      <a:pPr marL="34290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</a:rPr>
                        <a:t>Ситцевская</a:t>
                      </a:r>
                      <a:r>
                        <a:rPr lang="ru-RU" sz="1200" b="1" dirty="0">
                          <a:effectLst/>
                        </a:rPr>
                        <a:t> СШ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32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59 %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</a:tr>
              <a:tr h="241914">
                <a:tc>
                  <a:txBody>
                    <a:bodyPr/>
                    <a:lstStyle/>
                    <a:p>
                      <a:pPr marL="34290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СШ № 1 г. Докшицы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60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45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75 %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</a:tr>
              <a:tr h="241914">
                <a:tc>
                  <a:txBody>
                    <a:bodyPr/>
                    <a:lstStyle/>
                    <a:p>
                      <a:pPr marL="34290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СШ № 2 г. Докшицы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94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77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82 %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</a:tr>
              <a:tr h="234152">
                <a:tc>
                  <a:txBody>
                    <a:bodyPr/>
                    <a:lstStyle/>
                    <a:p>
                      <a:pPr marL="34290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</a:rPr>
                        <a:t>Прудникская</a:t>
                      </a:r>
                      <a:r>
                        <a:rPr lang="ru-RU" sz="1200" b="1" dirty="0">
                          <a:effectLst/>
                        </a:rPr>
                        <a:t> ДСНШ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4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36 %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</a:tr>
              <a:tr h="260445">
                <a:tc>
                  <a:txBody>
                    <a:bodyPr/>
                    <a:lstStyle/>
                    <a:p>
                      <a:pPr marL="34290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</a:rPr>
                        <a:t>Докшицкий</a:t>
                      </a:r>
                      <a:r>
                        <a:rPr lang="ru-RU" sz="1200" b="1" dirty="0">
                          <a:effectLst/>
                        </a:rPr>
                        <a:t> РЦДМ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57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100 %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864" marR="4786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528076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07967" y="2107965"/>
            <a:ext cx="5115523" cy="8995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1" y="233780"/>
            <a:ext cx="8260594" cy="464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4574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07967" y="2107965"/>
            <a:ext cx="5115523" cy="899593"/>
          </a:xfrm>
          <a:prstGeom prst="rect">
            <a:avLst/>
          </a:prstGeom>
        </p:spPr>
      </p:pic>
      <p:pic>
        <p:nvPicPr>
          <p:cNvPr id="1026" name="Picture 2" descr="D:\ФОТОГРАФИИ\НАМ МИР ЗАВЕЩЕНО БЕРЕЧЬ\IMG_0532[1]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1" y="123478"/>
            <a:ext cx="4173166" cy="278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483" y="123477"/>
            <a:ext cx="4161517" cy="27821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64088" y="3219822"/>
            <a:ext cx="356954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Храним в сердцах и память, и Великую Победу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591" y="2905587"/>
            <a:ext cx="4082892" cy="223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6339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5361" y="2449253"/>
            <a:ext cx="4164134" cy="260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7984" y="51471"/>
            <a:ext cx="3623022" cy="268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1" y="51469"/>
            <a:ext cx="3528393" cy="2649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C:\Users\Ira\Desktop\1\ВСТЕРЧА ТАРАСЕВИЧ ЛЕОНИДА ПАВЛОВНА\Новая папка\IMG_20220223_121903.jpg"/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39495" y="2449253"/>
            <a:ext cx="2686918" cy="26057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836459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5907" y="2394309"/>
            <a:ext cx="3723395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1" y="27812"/>
            <a:ext cx="3603625" cy="2612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941" y="97654"/>
            <a:ext cx="3760559" cy="2762128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0" y="2394309"/>
            <a:ext cx="3603625" cy="2702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4629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32225" y="2132223"/>
            <a:ext cx="5164038" cy="899593"/>
          </a:xfrm>
          <a:prstGeom prst="rect">
            <a:avLst/>
          </a:prstGeom>
        </p:spPr>
      </p:pic>
      <p:pic>
        <p:nvPicPr>
          <p:cNvPr id="6" name="Рисунок 5" descr="C:\Users\Янукович О\Desktop\Новая папка\акция Забота\2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28786"/>
            <a:ext cx="3384376" cy="50843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26996"/>
            <a:ext cx="4215025" cy="508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78429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580</Words>
  <Application>Microsoft Office PowerPoint</Application>
  <PresentationFormat>Экран (16:9)</PresentationFormat>
  <Paragraphs>365</Paragraphs>
  <Slides>40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40</vt:i4>
      </vt:variant>
    </vt:vector>
  </HeadingPairs>
  <TitlesOfParts>
    <vt:vector size="42" baseType="lpstr">
      <vt:lpstr>6_Тема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</dc:creator>
  <cp:lastModifiedBy>User</cp:lastModifiedBy>
  <cp:revision>120</cp:revision>
  <dcterms:modified xsi:type="dcterms:W3CDTF">2023-05-15T13:43:21Z</dcterms:modified>
</cp:coreProperties>
</file>